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</p:sldMasterIdLst>
  <p:notesMasterIdLst>
    <p:notesMasterId r:id="rId30"/>
  </p:notesMasterIdLst>
  <p:handoutMasterIdLst>
    <p:handoutMasterId r:id="rId31"/>
  </p:handoutMasterIdLst>
  <p:sldIdLst>
    <p:sldId id="292" r:id="rId5"/>
    <p:sldId id="291" r:id="rId6"/>
    <p:sldId id="300" r:id="rId7"/>
    <p:sldId id="302" r:id="rId8"/>
    <p:sldId id="295" r:id="rId9"/>
    <p:sldId id="298" r:id="rId10"/>
    <p:sldId id="303" r:id="rId11"/>
    <p:sldId id="304" r:id="rId12"/>
    <p:sldId id="307" r:id="rId13"/>
    <p:sldId id="313" r:id="rId14"/>
    <p:sldId id="305" r:id="rId15"/>
    <p:sldId id="312" r:id="rId16"/>
    <p:sldId id="311" r:id="rId17"/>
    <p:sldId id="309" r:id="rId18"/>
    <p:sldId id="308" r:id="rId19"/>
    <p:sldId id="315" r:id="rId20"/>
    <p:sldId id="306" r:id="rId21"/>
    <p:sldId id="310" r:id="rId22"/>
    <p:sldId id="314" r:id="rId23"/>
    <p:sldId id="293" r:id="rId24"/>
    <p:sldId id="296" r:id="rId25"/>
    <p:sldId id="301" r:id="rId26"/>
    <p:sldId id="299" r:id="rId27"/>
    <p:sldId id="297" r:id="rId28"/>
    <p:sldId id="294" r:id="rId29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8F5"/>
    <a:srgbClr val="0F273D"/>
    <a:srgbClr val="000119"/>
    <a:srgbClr val="8A989A"/>
    <a:srgbClr val="F9F9F5"/>
    <a:srgbClr val="1775D3"/>
    <a:srgbClr val="003773"/>
    <a:srgbClr val="9DCB3A"/>
    <a:srgbClr val="EA1765"/>
    <a:srgbClr val="39A2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19" autoAdjust="0"/>
    <p:restoredTop sz="94639" autoAdjust="0"/>
  </p:normalViewPr>
  <p:slideViewPr>
    <p:cSldViewPr snapToGrid="0">
      <p:cViewPr>
        <p:scale>
          <a:sx n="100" d="100"/>
          <a:sy n="100" d="100"/>
        </p:scale>
        <p:origin x="364" y="2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FC0A7B-6666-4F41-AD03-C74B76B10001}" type="datetime1">
              <a:rPr lang="it-IT" smtClean="0"/>
              <a:t>26/06/2025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it-IT" smtClean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367B-2E0B-461C-8280-86016408BD7C}" type="datetime1">
              <a:rPr lang="it-IT" smtClean="0"/>
              <a:pPr/>
              <a:t>26/06/2025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ECAD9-32EE-4091-BDA5-6BD15ACC5E58}" type="slidenum">
              <a:rPr lang="it-IT" noProof="0" smtClean="0"/>
              <a:t>‹#›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t>26/06/2025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‹#›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t>26/06/2025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‹#›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t>26/06/2025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‹#›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t>26/06/2025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‹#›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t>26/06/2025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‹#›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t>26/06/2025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‹#›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t>26/06/2025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‹#›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t>26/06/2025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‹#›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t>26/06/2025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‹#›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t>26/06/2025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‹#›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t>26/06/2025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‹#›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4884271" y="3841"/>
            <a:ext cx="139933" cy="6858000"/>
          </a:xfrm>
          <a:prstGeom prst="rect">
            <a:avLst/>
          </a:prstGeom>
          <a:solidFill>
            <a:srgbClr val="9DCB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>
              <a:solidFill>
                <a:srgbClr val="39A2CF"/>
              </a:solidFill>
            </a:endParaRP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26/06/2025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‹#›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7A78B2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 dirty="0"/>
              <a:t>Fare clic per modificare lo stile del sottotitolo dello schema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807440" y="-1345"/>
            <a:ext cx="139933" cy="6858000"/>
          </a:xfrm>
          <a:prstGeom prst="rect">
            <a:avLst/>
          </a:prstGeom>
          <a:solidFill>
            <a:srgbClr val="EA17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ACBBAC7-EFA1-E837-817A-33C4F17599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194" b="839"/>
          <a:stretch/>
        </p:blipFill>
        <p:spPr>
          <a:xfrm>
            <a:off x="0" y="-12155"/>
            <a:ext cx="4815180" cy="687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t>26/06/2025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‹#›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940687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t>26/06/2025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‹#›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ma 14">
            <a:extLst>
              <a:ext uri="{FF2B5EF4-FFF2-40B4-BE49-F238E27FC236}">
                <a16:creationId xmlns:a16="http://schemas.microsoft.com/office/drawing/2014/main" id="{98B82A56-7790-48EC-983D-AB8F703699B2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t>26/06/2025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‹#›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t>26/06/2025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‹#›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t>26/06/2025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‹#›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t>26/06/2025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‹#›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t>26/06/2025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‹#›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ma 14">
            <a:extLst>
              <a:ext uri="{FF2B5EF4-FFF2-40B4-BE49-F238E27FC236}">
                <a16:creationId xmlns:a16="http://schemas.microsoft.com/office/drawing/2014/main" id="{AF082EE3-41AA-4817-A1CC-C33DDB8F675F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130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ma 14">
            <a:extLst>
              <a:ext uri="{FF2B5EF4-FFF2-40B4-BE49-F238E27FC236}">
                <a16:creationId xmlns:a16="http://schemas.microsoft.com/office/drawing/2014/main" id="{D20796F3-5674-4AF5-9623-575731F82E52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t>26/06/2025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 rtl="0"/>
              <a:t>‹#›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-springer-com.ezproxy.uniroma1.it/article/10.1007/s11695-025-07776-x/figures/3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link-springer-com.ezproxy.uniroma1.it/article/10.1007/s11695-025-07776-x/figures/3" TargetMode="Externa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png"/><Relationship Id="rId5" Type="http://schemas.openxmlformats.org/officeDocument/2006/relationships/image" Target="../media/image2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11" Type="http://schemas.openxmlformats.org/officeDocument/2006/relationships/image" Target="../media/image2.pn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microsoft.com/office/2007/relationships/hdphoto" Target="../media/hdphoto1.wdp"/><Relationship Id="rId9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8936" y="758952"/>
            <a:ext cx="5756744" cy="3227514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003773"/>
                </a:solidFill>
              </a:rPr>
              <a:t>OAGB nel mondo… storia di un successo?</a:t>
            </a: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91A9603A-D223-47EF-B35B-86424F328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50010" y="4508500"/>
            <a:ext cx="5608441" cy="1279652"/>
          </a:xfrm>
        </p:spPr>
        <p:txBody>
          <a:bodyPr>
            <a:normAutofit fontScale="70000" lnSpcReduction="20000"/>
          </a:bodyPr>
          <a:lstStyle/>
          <a:p>
            <a:r>
              <a:rPr lang="it-IT" sz="2800" b="1" dirty="0">
                <a:solidFill>
                  <a:srgbClr val="37A1CE"/>
                </a:solidFill>
              </a:rPr>
              <a:t>Dr. Francesco M. Carrano</a:t>
            </a:r>
          </a:p>
          <a:p>
            <a:r>
              <a:rPr lang="en-US" sz="2800" b="1" dirty="0">
                <a:solidFill>
                  <a:srgbClr val="37A1CE"/>
                </a:solidFill>
              </a:rPr>
              <a:t>UOC </a:t>
            </a:r>
            <a:r>
              <a:rPr lang="en-US" sz="2800" b="1" dirty="0" err="1">
                <a:solidFill>
                  <a:srgbClr val="37A1CE"/>
                </a:solidFill>
              </a:rPr>
              <a:t>Chirurgia</a:t>
            </a:r>
            <a:r>
              <a:rPr lang="en-US" sz="2800" b="1" dirty="0">
                <a:solidFill>
                  <a:srgbClr val="37A1CE"/>
                </a:solidFill>
              </a:rPr>
              <a:t> Generale &amp; Bariatric Center </a:t>
            </a:r>
            <a:r>
              <a:rPr lang="en-US" sz="2800" b="1" dirty="0" err="1">
                <a:solidFill>
                  <a:srgbClr val="37A1CE"/>
                </a:solidFill>
              </a:rPr>
              <a:t>Center</a:t>
            </a:r>
            <a:r>
              <a:rPr lang="en-US" sz="2800" b="1" dirty="0">
                <a:solidFill>
                  <a:srgbClr val="37A1CE"/>
                </a:solidFill>
              </a:rPr>
              <a:t> of Excellence</a:t>
            </a:r>
            <a:br>
              <a:rPr lang="it-IT" sz="2800" b="1" dirty="0">
                <a:solidFill>
                  <a:srgbClr val="37A1CE"/>
                </a:solidFill>
              </a:rPr>
            </a:br>
            <a:r>
              <a:rPr lang="it-IT" sz="2800" b="1" dirty="0">
                <a:solidFill>
                  <a:srgbClr val="37A1CE"/>
                </a:solidFill>
              </a:rPr>
              <a:t>AOU Sant’Andrea, Roma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8C0935-FF66-9552-B250-5CB828163A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6410" y="6227064"/>
            <a:ext cx="1849166" cy="55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15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CF8AFDF-6C48-6C80-F260-2FB00E59C5DB}"/>
              </a:ext>
            </a:extLst>
          </p:cNvPr>
          <p:cNvSpPr txBox="1"/>
          <p:nvPr/>
        </p:nvSpPr>
        <p:spPr>
          <a:xfrm>
            <a:off x="798286" y="389613"/>
            <a:ext cx="89117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0" b="1" spc="-50" dirty="0">
                <a:solidFill>
                  <a:srgbClr val="003773"/>
                </a:solidFill>
                <a:latin typeface="Calibri" panose="020F0502020204030204"/>
                <a:ea typeface="+mj-ea"/>
                <a:cs typeface="+mj-cs"/>
              </a:rPr>
              <a:t>E il reflusso?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D79DBF6-5C9C-63B3-3BF5-E5FE78404887}"/>
              </a:ext>
            </a:extLst>
          </p:cNvPr>
          <p:cNvGrpSpPr/>
          <p:nvPr/>
        </p:nvGrpSpPr>
        <p:grpSpPr>
          <a:xfrm>
            <a:off x="0" y="2400299"/>
            <a:ext cx="10174584" cy="3900918"/>
            <a:chOff x="0" y="1898649"/>
            <a:chExt cx="10174584" cy="390091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AC264E2-A534-9504-6350-223A3BB1A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898649"/>
              <a:ext cx="7008716" cy="390091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1A40A69-EC70-1646-82D9-F4727F794B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08716" y="1898649"/>
              <a:ext cx="3165868" cy="3900918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7A2B0AB-E960-E2DC-98D1-F902ADB675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15081"/>
            <a:ext cx="9303228" cy="3619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765434B-9F25-9EC5-712F-A3AA86CACAC4}"/>
              </a:ext>
            </a:extLst>
          </p:cNvPr>
          <p:cNvSpPr txBox="1"/>
          <p:nvPr/>
        </p:nvSpPr>
        <p:spPr>
          <a:xfrm>
            <a:off x="2989166" y="240029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Median follow-up = 4.2 years (range 1.1–6.9)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A367E1-9442-0AB9-D0E5-E1C8959CAD0E}"/>
              </a:ext>
            </a:extLst>
          </p:cNvPr>
          <p:cNvSpPr txBox="1"/>
          <p:nvPr/>
        </p:nvSpPr>
        <p:spPr>
          <a:xfrm>
            <a:off x="10662902" y="4071871"/>
            <a:ext cx="46296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2025</a:t>
            </a:r>
            <a:endParaRPr lang="en-US" dirty="0"/>
          </a:p>
        </p:txBody>
      </p:sp>
      <p:pic>
        <p:nvPicPr>
          <p:cNvPr id="6146" name="Picture 2" descr="Surgical Endoscopy 1/2025 | springermedizin.de">
            <a:extLst>
              <a:ext uri="{FF2B5EF4-FFF2-40B4-BE49-F238E27FC236}">
                <a16:creationId xmlns:a16="http://schemas.microsoft.com/office/drawing/2014/main" id="{F0C0D553-E8D1-AEEF-33D7-216A1425B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0874" y="0"/>
            <a:ext cx="1804735" cy="240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DA30C0-1553-8AB8-8013-581E9E9B1B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2844" y="6385374"/>
            <a:ext cx="1330685" cy="39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808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635E17A-8CFC-C110-3DD8-C051882A89DF}"/>
              </a:ext>
            </a:extLst>
          </p:cNvPr>
          <p:cNvSpPr txBox="1"/>
          <p:nvPr/>
        </p:nvSpPr>
        <p:spPr>
          <a:xfrm>
            <a:off x="781457" y="19282"/>
            <a:ext cx="108920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it-IT" sz="6000" b="1" i="0" u="none" strike="noStrike" kern="1200" cap="none" spc="-5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Risultati MGB a 5 anni - </a:t>
            </a:r>
            <a:r>
              <a:rPr kumimoji="0" lang="it-IT" sz="6000" b="1" i="0" u="none" strike="noStrike" kern="1200" cap="none" spc="-50" normalizeH="0" baseline="0" noProof="0" dirty="0" err="1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Rutledge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AB047F-BF8B-0A5C-AEF0-E6BD1FB54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7489" y="1034945"/>
            <a:ext cx="5886753" cy="19622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DCDAA6-8776-156B-C3CF-94BFC37F0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1248" y="2997196"/>
            <a:ext cx="5839237" cy="3270360"/>
          </a:xfrm>
          <a:prstGeom prst="rect">
            <a:avLst/>
          </a:prstGeom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FA146617-BE33-FD14-B932-E80D2963A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1695693"/>
            <a:ext cx="6172200" cy="4939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37,5 min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il tempo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operatorio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medio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dirty="0" err="1">
                <a:latin typeface="Arial" panose="020B0604020202020204" pitchFamily="34" charset="0"/>
              </a:rPr>
              <a:t>D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egenza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mediana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giorno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lvl="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b="1" dirty="0">
                <a:latin typeface="Arial" panose="020B0604020202020204" pitchFamily="34" charset="0"/>
              </a:rPr>
              <a:t>0,08 % </a:t>
            </a:r>
            <a:r>
              <a:rPr lang="en-US" altLang="en-US" dirty="0" err="1">
                <a:latin typeface="Arial" panose="020B0604020202020204" pitchFamily="34" charset="0"/>
              </a:rPr>
              <a:t>m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ortalità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30 gg </a:t>
            </a:r>
          </a:p>
          <a:p>
            <a:pPr marL="285750" lvl="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</a:rPr>
              <a:t>5,9 %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complicanze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(leak 1,08 %)</a:t>
            </a:r>
          </a:p>
          <a:p>
            <a:pPr marL="285750" lvl="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Perdita peso: </a:t>
            </a:r>
            <a:r>
              <a:rPr lang="en-US" altLang="en-US" b="1" dirty="0">
                <a:latin typeface="Arial" panose="020B0604020202020204" pitchFamily="34" charset="0"/>
              </a:rPr>
              <a:t>80 %EWL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 1 anno; </a:t>
            </a: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&gt;95 %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dei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pazienti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mantengono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il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risultato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fino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 5 anni (&lt;5 %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ripresa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&gt;10 kg)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Remissione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comorbidità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GERD 85 %, T2DM 83 %, OSAS 87 %,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ipertensione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80 %,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ipercolesterolemia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89%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Complicanze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tardive: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ulcera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/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dispepsia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5,6 %, anemia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sideropenica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4,9 %,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malnutrizione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1,1 %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001910-6B06-64D2-1187-61315BD42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2844" y="6385374"/>
            <a:ext cx="1330685" cy="39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5049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EBE75-2618-5714-AD33-523CFC1B76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E6BAB0-883C-4871-1242-804C47E25D47}"/>
              </a:ext>
            </a:extLst>
          </p:cNvPr>
          <p:cNvSpPr txBox="1"/>
          <p:nvPr/>
        </p:nvSpPr>
        <p:spPr>
          <a:xfrm>
            <a:off x="188686" y="180063"/>
            <a:ext cx="113937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it-IT" sz="6000" b="1" i="0" u="none" strike="noStrike" kern="1200" cap="none" spc="-5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Risultati OAGB a 6-12 anni - </a:t>
            </a:r>
            <a:r>
              <a:rPr kumimoji="0" lang="it-IT" sz="6000" b="1" i="0" u="none" strike="noStrike" kern="1200" cap="none" spc="-50" normalizeH="0" baseline="0" noProof="0" dirty="0" err="1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Carbajo</a:t>
            </a:r>
            <a:endParaRPr lang="en-US" dirty="0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EFED5450-4FEB-5BE5-4B8E-A6C71D4132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686" y="2001440"/>
            <a:ext cx="11660414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Casistica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altLang="en-US" b="1" dirty="0">
                <a:latin typeface="Arial" panose="020B0604020202020204" pitchFamily="34" charset="0"/>
              </a:rPr>
              <a:t>1200 </a:t>
            </a:r>
            <a:r>
              <a:rPr lang="en-US" altLang="en-US" b="1" dirty="0" err="1">
                <a:latin typeface="Arial" panose="020B0604020202020204" pitchFamily="34" charset="0"/>
              </a:rPr>
              <a:t>pazienti</a:t>
            </a:r>
            <a:r>
              <a:rPr lang="en-US" altLang="en-US" b="1" dirty="0">
                <a:latin typeface="Arial" panose="020B0604020202020204" pitchFamily="34" charset="0"/>
              </a:rPr>
              <a:t> (2002-2008),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BMI medio 46 kg/m²,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età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43 aa; F 62 %, M 38 %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Tempi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operatori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86 min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primario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· 112 min con procedure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concomitanti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· 180 min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revisioni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Sicurezza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conversioni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0,3 % ·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complicanze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maggiori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precoci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2,7 % · tardive 1 % ·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mortalità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0,16 %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Perdita di peso: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%EWL 88 % a 2 aa → 77 % a 6 aa → 70 % a 12 aa (BMI 46 → 26,6 → 29,9)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Remissione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comorbidità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DM2 94 % ·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ipertensione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94 % ·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dislipidemia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96 % · GERD 92 % · OSAS 90 % ·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steatosi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100 %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Re-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interventi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1,3 % per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complicanze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; 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0 %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per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fallimento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Follow-up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disponibile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87 % a 6 aa · 70 % a 12 aa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9538B2-6120-4E16-ED1B-9B49D07E0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2844" y="6385374"/>
            <a:ext cx="1330685" cy="3986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5D6223-CD1F-A8B7-25F7-1EC96003B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0050" y="4302962"/>
            <a:ext cx="5311938" cy="173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1170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8118DF-DD68-E91B-C100-745889970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1BEE4B-B507-68C2-BB0E-F2484FFBE476}"/>
              </a:ext>
            </a:extLst>
          </p:cNvPr>
          <p:cNvSpPr txBox="1"/>
          <p:nvPr/>
        </p:nvSpPr>
        <p:spPr>
          <a:xfrm>
            <a:off x="798286" y="389613"/>
            <a:ext cx="89117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it-IT" sz="6000" b="1" i="0" u="none" strike="noStrike" kern="1200" cap="none" spc="-5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Risultati a 12 mesi</a:t>
            </a:r>
            <a:endParaRPr lang="en-US" dirty="0"/>
          </a:p>
        </p:txBody>
      </p:sp>
      <p:pic>
        <p:nvPicPr>
          <p:cNvPr id="4098" name="Picture 2" descr="Fig. 3">
            <a:extLst>
              <a:ext uri="{FF2B5EF4-FFF2-40B4-BE49-F238E27FC236}">
                <a16:creationId xmlns:a16="http://schemas.microsoft.com/office/drawing/2014/main" id="{340F3980-805F-C032-52EC-6AB9EA827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46363"/>
            <a:ext cx="12192000" cy="301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E76E5B-4A7A-16AE-CA4A-D8B5448EDE97}"/>
              </a:ext>
            </a:extLst>
          </p:cNvPr>
          <p:cNvSpPr txBox="1"/>
          <p:nvPr/>
        </p:nvSpPr>
        <p:spPr>
          <a:xfrm>
            <a:off x="0" y="6128891"/>
            <a:ext cx="609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  <a:buNone/>
            </a:pPr>
            <a:r>
              <a:rPr lang="en-US" b="0" i="0" dirty="0">
                <a:solidFill>
                  <a:srgbClr val="222222"/>
                </a:solidFill>
                <a:effectLst/>
              </a:rPr>
              <a:t>TWL% at 12 months</a:t>
            </a:r>
          </a:p>
          <a:p>
            <a:pPr>
              <a:buNone/>
            </a:pPr>
            <a:br>
              <a:rPr lang="en-US" b="1" i="0" u="none" strike="noStrike" dirty="0">
                <a:solidFill>
                  <a:srgbClr val="025E8D"/>
                </a:solidFill>
                <a:effectLst/>
                <a:latin typeface="Merriweather Sans" pitchFamily="2" charset="0"/>
                <a:hlinkClick r:id="rId3"/>
              </a:rPr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6BF39D-8C2D-91E2-DBF5-7FA2A2EDD6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2844" y="6385374"/>
            <a:ext cx="1330685" cy="3986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92C582-D80D-6C45-4164-A13AAD946D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3036" y="1"/>
            <a:ext cx="1498964" cy="19875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9603CA-AA7D-100B-88E0-AED2B7CE1C4B}"/>
              </a:ext>
            </a:extLst>
          </p:cNvPr>
          <p:cNvSpPr txBox="1"/>
          <p:nvPr/>
        </p:nvSpPr>
        <p:spPr>
          <a:xfrm>
            <a:off x="8020050" y="844914"/>
            <a:ext cx="25885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  <a:buNone/>
            </a:pPr>
            <a:r>
              <a:rPr lang="en-US" sz="1600" b="0" i="0" dirty="0">
                <a:solidFill>
                  <a:srgbClr val="222222"/>
                </a:solidFill>
                <a:effectLst/>
              </a:rPr>
              <a:t>Ahmed Y, et al. March 2025</a:t>
            </a:r>
          </a:p>
          <a:p>
            <a:pPr>
              <a:buNone/>
            </a:pPr>
            <a:br>
              <a:rPr lang="en-US" sz="1400" b="1" i="0" u="none" strike="noStrike" dirty="0">
                <a:solidFill>
                  <a:srgbClr val="025E8D"/>
                </a:solidFill>
                <a:effectLst/>
                <a:hlinkClick r:id="rId3"/>
              </a:rPr>
            </a:b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371449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DF2E4-DEA6-5A31-3E28-BD98B6AD3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D8C459-AB34-17AD-9CFC-1081B50DBF77}"/>
              </a:ext>
            </a:extLst>
          </p:cNvPr>
          <p:cNvSpPr txBox="1"/>
          <p:nvPr/>
        </p:nvSpPr>
        <p:spPr>
          <a:xfrm>
            <a:off x="798286" y="389613"/>
            <a:ext cx="89117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0" b="1" spc="-50" dirty="0">
                <a:solidFill>
                  <a:srgbClr val="003773"/>
                </a:solidFill>
              </a:rPr>
              <a:t>Risultati a 12 mesi</a:t>
            </a:r>
            <a:endParaRPr lang="en-US" sz="6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602C24-EB55-7E6A-9043-54ADA4A74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50" y="1718682"/>
            <a:ext cx="10290618" cy="40788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FED35A-B2BB-2015-609E-2973D762D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2844" y="6385374"/>
            <a:ext cx="1330685" cy="3986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4B24A9-D5F7-8B18-53F8-143230A165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3036" y="1"/>
            <a:ext cx="1498964" cy="19875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6C13A1-F3C6-1BE0-F842-B06EA88E7D57}"/>
              </a:ext>
            </a:extLst>
          </p:cNvPr>
          <p:cNvSpPr txBox="1"/>
          <p:nvPr/>
        </p:nvSpPr>
        <p:spPr>
          <a:xfrm>
            <a:off x="8020050" y="844914"/>
            <a:ext cx="25885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  <a:buNone/>
            </a:pPr>
            <a:r>
              <a:rPr lang="en-US" sz="1600" b="0" i="0" dirty="0">
                <a:solidFill>
                  <a:srgbClr val="222222"/>
                </a:solidFill>
                <a:effectLst/>
              </a:rPr>
              <a:t>Ahmed Y, et al. March 2025</a:t>
            </a:r>
          </a:p>
          <a:p>
            <a:pPr>
              <a:buNone/>
            </a:pPr>
            <a:br>
              <a:rPr lang="en-US" sz="1400" b="1" i="0" u="none" strike="noStrike" dirty="0">
                <a:solidFill>
                  <a:srgbClr val="025E8D"/>
                </a:solidFill>
                <a:effectLst/>
                <a:hlinkClick r:id="rId5"/>
              </a:rPr>
            </a:b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951134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542F3D-F45F-1F69-7F81-EB5F3A2F22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C6C925-1562-7A26-8B92-496552DF0D2D}"/>
              </a:ext>
            </a:extLst>
          </p:cNvPr>
          <p:cNvSpPr txBox="1"/>
          <p:nvPr/>
        </p:nvSpPr>
        <p:spPr>
          <a:xfrm>
            <a:off x="-58964" y="269065"/>
            <a:ext cx="89117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it-IT" sz="6000" b="1" i="0" u="none" strike="noStrike" kern="1200" cap="none" spc="-5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Risultati a lungo termine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DA98EB-8D58-2313-BDFF-8B5B11BFA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53" y="1466589"/>
            <a:ext cx="5645440" cy="13970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9D7CC7-6EC2-A9DF-3C9C-032D19F5D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88" y="3232150"/>
            <a:ext cx="4457557" cy="31559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7948E0-76E3-3036-DFFC-0442F6FD9D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1357" y="1883457"/>
            <a:ext cx="4480643" cy="45021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7E95E1B-04B3-C4E5-12BB-87A6F4D16009}"/>
              </a:ext>
            </a:extLst>
          </p:cNvPr>
          <p:cNvSpPr txBox="1"/>
          <p:nvPr/>
        </p:nvSpPr>
        <p:spPr>
          <a:xfrm>
            <a:off x="9855200" y="3853934"/>
            <a:ext cx="958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/>
              <a:t>T2DM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CBE672E-7B4E-7978-ED14-7256927DAA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0084" y="6385607"/>
            <a:ext cx="1330685" cy="39868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2DC1424-F210-DA29-6746-1504D78F0BF5}"/>
              </a:ext>
            </a:extLst>
          </p:cNvPr>
          <p:cNvSpPr txBox="1"/>
          <p:nvPr/>
        </p:nvSpPr>
        <p:spPr>
          <a:xfrm>
            <a:off x="4550706" y="3262843"/>
            <a:ext cx="316065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E2E2E"/>
                </a:solidFill>
                <a:effectLst/>
                <a:latin typeface="Source Sans Pro" panose="020B0503030403020204" pitchFamily="34" charset="0"/>
              </a:rPr>
              <a:t>“OAGB was not inferior to RYGB regarding percentage excess BMI loss at </a:t>
            </a:r>
            <a:r>
              <a:rPr lang="en-US" b="1" i="0" dirty="0">
                <a:solidFill>
                  <a:srgbClr val="2E2E2E"/>
                </a:solidFill>
                <a:effectLst/>
                <a:latin typeface="Source Sans Pro" panose="020B0503030403020204" pitchFamily="34" charset="0"/>
              </a:rPr>
              <a:t>5 years </a:t>
            </a:r>
            <a:r>
              <a:rPr lang="en-US" b="0" i="0" dirty="0">
                <a:solidFill>
                  <a:srgbClr val="2E2E2E"/>
                </a:solidFill>
                <a:effectLst/>
                <a:latin typeface="Source Sans Pro" panose="020B0503030403020204" pitchFamily="34" charset="0"/>
              </a:rPr>
              <a:t>with similar metabolic outcomes. The high rate of clinical gastro-</a:t>
            </a:r>
            <a:r>
              <a:rPr lang="en-US" b="0" i="0" dirty="0" err="1">
                <a:solidFill>
                  <a:srgbClr val="2E2E2E"/>
                </a:solidFill>
                <a:effectLst/>
                <a:latin typeface="Source Sans Pro" panose="020B0503030403020204" pitchFamily="34" charset="0"/>
              </a:rPr>
              <a:t>oesophageal</a:t>
            </a:r>
            <a:r>
              <a:rPr lang="en-US" b="0" i="0" dirty="0">
                <a:solidFill>
                  <a:srgbClr val="2E2E2E"/>
                </a:solidFill>
                <a:effectLst/>
                <a:latin typeface="Source Sans Pro" panose="020B0503030403020204" pitchFamily="34" charset="0"/>
              </a:rPr>
              <a:t> reflux disease after OAGB raises questions about its long-term consequences, which need to be further investigated”.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583DFF4-87CE-9F4B-A3DE-9D5F06FDAF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7579" y="660120"/>
            <a:ext cx="2768742" cy="61598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4D9015E-02D9-03ED-ED4B-278DDFF66987}"/>
              </a:ext>
            </a:extLst>
          </p:cNvPr>
          <p:cNvSpPr txBox="1"/>
          <p:nvPr/>
        </p:nvSpPr>
        <p:spPr>
          <a:xfrm>
            <a:off x="9137579" y="1322261"/>
            <a:ext cx="21034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E2E2E"/>
                </a:solidFill>
                <a:effectLst/>
                <a:latin typeface="Source Sans Pro" panose="020B0503030403020204" pitchFamily="34" charset="0"/>
              </a:rPr>
              <a:t>April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0173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5A4640-A7C2-47D3-6EB3-CE818EE04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52" y="1631681"/>
            <a:ext cx="4769095" cy="52263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E88F1C-C48A-FFB1-BDEF-500B5A441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4457" y="479263"/>
            <a:ext cx="4692891" cy="63058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A574AC-E73E-FB08-43D8-7C221F2C0F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2284" y="6319614"/>
            <a:ext cx="1330685" cy="3986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A2762B-9027-69DA-D437-E728E3D1BD31}"/>
              </a:ext>
            </a:extLst>
          </p:cNvPr>
          <p:cNvSpPr txBox="1"/>
          <p:nvPr/>
        </p:nvSpPr>
        <p:spPr>
          <a:xfrm>
            <a:off x="156936" y="237213"/>
            <a:ext cx="66760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it-IT" sz="4400" b="1" i="0" u="none" strike="noStrike" kern="1200" cap="none" spc="-5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IFSO UPDATED POSITION STATEMENT - 2021</a:t>
            </a:r>
            <a:endParaRPr lang="en-US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6EF552-5C5C-0947-3231-E13374F916BF}"/>
              </a:ext>
            </a:extLst>
          </p:cNvPr>
          <p:cNvSpPr txBox="1"/>
          <p:nvPr/>
        </p:nvSpPr>
        <p:spPr>
          <a:xfrm>
            <a:off x="4686299" y="1193800"/>
            <a:ext cx="1798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 Luca, et al.</a:t>
            </a:r>
          </a:p>
        </p:txBody>
      </p:sp>
    </p:spTree>
    <p:extLst>
      <p:ext uri="{BB962C8B-B14F-4D97-AF65-F5344CB8AC3E}">
        <p14:creationId xmlns:p14="http://schemas.microsoft.com/office/powerpoint/2010/main" val="20045140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DC5FE4-36AB-FE4F-E53D-CEF72C007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72" y="2428823"/>
            <a:ext cx="7226671" cy="20003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CAC420-3285-4BB8-6150-56065E4C2279}"/>
              </a:ext>
            </a:extLst>
          </p:cNvPr>
          <p:cNvSpPr txBox="1"/>
          <p:nvPr/>
        </p:nvSpPr>
        <p:spPr>
          <a:xfrm>
            <a:off x="798286" y="389613"/>
            <a:ext cx="89117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0" b="1" spc="-50" dirty="0">
                <a:solidFill>
                  <a:srgbClr val="003773"/>
                </a:solidFill>
                <a:latin typeface="Calibri" panose="020F0502020204030204"/>
                <a:ea typeface="+mj-ea"/>
                <a:cs typeface="+mj-cs"/>
              </a:rPr>
              <a:t>OAGB nel mondo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698F11-BE94-C619-809B-DF2CB0797F6D}"/>
              </a:ext>
            </a:extLst>
          </p:cNvPr>
          <p:cNvSpPr txBox="1"/>
          <p:nvPr/>
        </p:nvSpPr>
        <p:spPr>
          <a:xfrm>
            <a:off x="7232650" y="6414728"/>
            <a:ext cx="3295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i="1" dirty="0"/>
              <a:t>(Fonte: IFSO World </a:t>
            </a:r>
            <a:r>
              <a:rPr lang="it-IT" sz="1800" i="1" dirty="0" err="1"/>
              <a:t>Registry</a:t>
            </a:r>
            <a:r>
              <a:rPr lang="it-IT" sz="1800" i="1" dirty="0"/>
              <a:t> 2024)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17B66D-B632-512F-6A4C-41F520220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772" y="4978356"/>
            <a:ext cx="6896454" cy="1714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6B27C9-214A-E894-1843-5EAAFE126917}"/>
              </a:ext>
            </a:extLst>
          </p:cNvPr>
          <p:cNvSpPr txBox="1"/>
          <p:nvPr/>
        </p:nvSpPr>
        <p:spPr>
          <a:xfrm>
            <a:off x="234772" y="2028713"/>
            <a:ext cx="61372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000"/>
            </a:pPr>
            <a:r>
              <a:rPr lang="it-IT" dirty="0"/>
              <a:t>≈ 20 000 OAGB/anno, trend in crescita (+35% vs 2020)</a:t>
            </a:r>
          </a:p>
        </p:txBody>
      </p:sp>
      <p:pic>
        <p:nvPicPr>
          <p:cNvPr id="12" name="Picture 11" descr="A green and blue globe&#10;&#10;AI-generated content may be incorrect.">
            <a:extLst>
              <a:ext uri="{FF2B5EF4-FFF2-40B4-BE49-F238E27FC236}">
                <a16:creationId xmlns:a16="http://schemas.microsoft.com/office/drawing/2014/main" id="{8DD21FDE-2744-A604-F297-FADAFB64C5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650" y="2955976"/>
            <a:ext cx="2946400" cy="2946400"/>
          </a:xfrm>
          <a:prstGeom prst="rect">
            <a:avLst/>
          </a:prstGeom>
        </p:spPr>
      </p:pic>
      <p:pic>
        <p:nvPicPr>
          <p:cNvPr id="8196" name="Picture 4" descr="The International Federation for the Surgery of Obesity and Metabolic  Disorders (IFSO) | World Obesity Federation">
            <a:extLst>
              <a:ext uri="{FF2B5EF4-FFF2-40B4-BE49-F238E27FC236}">
                <a16:creationId xmlns:a16="http://schemas.microsoft.com/office/drawing/2014/main" id="{30C1F184-1691-427E-CDA6-C42E220CB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0" y="389613"/>
            <a:ext cx="3886200" cy="113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797D9DF-7EDE-DA59-A347-4B364329F9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2844" y="6385374"/>
            <a:ext cx="1330685" cy="39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8397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47B9BF-2B27-687A-4D4D-C354CDEF8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A634870-8761-DADD-455C-D0521E6C3ACA}"/>
              </a:ext>
            </a:extLst>
          </p:cNvPr>
          <p:cNvSpPr txBox="1"/>
          <p:nvPr/>
        </p:nvSpPr>
        <p:spPr>
          <a:xfrm>
            <a:off x="760186" y="370563"/>
            <a:ext cx="89117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0" b="1" spc="-50" dirty="0">
                <a:solidFill>
                  <a:srgbClr val="003773"/>
                </a:solidFill>
                <a:latin typeface="Calibri" panose="020F0502020204030204"/>
                <a:ea typeface="+mj-ea"/>
                <a:cs typeface="+mj-cs"/>
              </a:rPr>
              <a:t>OAGB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9802C9-F6E6-7434-BC02-7D8791DAC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5815" y="599788"/>
            <a:ext cx="8626185" cy="6258212"/>
          </a:xfrm>
          <a:prstGeom prst="rect">
            <a:avLst/>
          </a:prstGeom>
        </p:spPr>
      </p:pic>
      <p:pic>
        <p:nvPicPr>
          <p:cNvPr id="7170" name="Picture 2" descr="Italy - Free maps and location icons">
            <a:extLst>
              <a:ext uri="{FF2B5EF4-FFF2-40B4-BE49-F238E27FC236}">
                <a16:creationId xmlns:a16="http://schemas.microsoft.com/office/drawing/2014/main" id="{51D91E6F-153A-E46D-D795-3CAEB8DF5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2439363"/>
            <a:ext cx="3365500" cy="336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4B9243-9659-349F-EA21-8C396F51F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91724"/>
            <a:ext cx="1330685" cy="39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4631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56939D-38FC-B7E1-A54D-A546CCFD1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482D7A-7FD7-C539-FE00-4DD2358C80B5}"/>
              </a:ext>
            </a:extLst>
          </p:cNvPr>
          <p:cNvSpPr txBox="1"/>
          <p:nvPr/>
        </p:nvSpPr>
        <p:spPr>
          <a:xfrm>
            <a:off x="798286" y="389613"/>
            <a:ext cx="89117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0" b="1" spc="-50" dirty="0">
                <a:solidFill>
                  <a:srgbClr val="003773"/>
                </a:solidFill>
                <a:latin typeface="Calibri" panose="020F0502020204030204"/>
                <a:ea typeface="+mj-ea"/>
                <a:cs typeface="+mj-cs"/>
              </a:rPr>
              <a:t>OAGB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4F75A7-BD96-2988-5AF0-F7806DF84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1450" y="642313"/>
            <a:ext cx="8270550" cy="5162550"/>
          </a:xfrm>
          <a:prstGeom prst="rect">
            <a:avLst/>
          </a:prstGeom>
        </p:spPr>
      </p:pic>
      <p:pic>
        <p:nvPicPr>
          <p:cNvPr id="2" name="Picture 2" descr="Italy - Free maps and location icons">
            <a:extLst>
              <a:ext uri="{FF2B5EF4-FFF2-40B4-BE49-F238E27FC236}">
                <a16:creationId xmlns:a16="http://schemas.microsoft.com/office/drawing/2014/main" id="{75EE0566-D788-D63C-66DB-C8081AC25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2439363"/>
            <a:ext cx="3365500" cy="336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9EBC3E-A0B6-0F88-3B45-7FB21B6E4F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6855"/>
          <a:stretch>
            <a:fillRect/>
          </a:stretch>
        </p:blipFill>
        <p:spPr>
          <a:xfrm>
            <a:off x="3565815" y="5860713"/>
            <a:ext cx="8626185" cy="196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53B6A4-DD3C-2FE6-9331-0B3B394AFA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2844" y="6385374"/>
            <a:ext cx="1330685" cy="39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283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volver Logo Vector Art, Icons, and Graphics for Free Download">
            <a:extLst>
              <a:ext uri="{FF2B5EF4-FFF2-40B4-BE49-F238E27FC236}">
                <a16:creationId xmlns:a16="http://schemas.microsoft.com/office/drawing/2014/main" id="{F27A7173-17EA-F9CD-0EDD-8F528DEBF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40452" y="1073248"/>
            <a:ext cx="1923143" cy="121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ig. 3">
            <a:extLst>
              <a:ext uri="{FF2B5EF4-FFF2-40B4-BE49-F238E27FC236}">
                <a16:creationId xmlns:a16="http://schemas.microsoft.com/office/drawing/2014/main" id="{749E8545-BF0E-0EA2-15A5-98CB63CA8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041" y="787633"/>
            <a:ext cx="3695700" cy="555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07FE033-CE75-14B2-31A9-64FAD30E6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046" y="2699992"/>
            <a:ext cx="2283175" cy="388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50763A-E4DE-3C11-84C5-458E8CE04A49}"/>
              </a:ext>
            </a:extLst>
          </p:cNvPr>
          <p:cNvSpPr txBox="1"/>
          <p:nvPr/>
        </p:nvSpPr>
        <p:spPr>
          <a:xfrm>
            <a:off x="41296" y="43415"/>
            <a:ext cx="97516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spc="-50" dirty="0">
                <a:solidFill>
                  <a:srgbClr val="003773"/>
                </a:solidFill>
                <a:latin typeface="Calibri" panose="020F0502020204030204"/>
                <a:ea typeface="+mj-ea"/>
                <a:cs typeface="+mj-cs"/>
              </a:rPr>
              <a:t>Era un giovedì notte del settembre </a:t>
            </a:r>
            <a:r>
              <a:rPr kumimoji="0" lang="it-IT" sz="4400" b="1" i="0" u="none" strike="noStrike" kern="1200" cap="none" spc="-5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1997…</a:t>
            </a:r>
            <a:endParaRPr lang="en-US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ADD015-11BC-4BA6-A3CE-C89519D6B291}"/>
              </a:ext>
            </a:extLst>
          </p:cNvPr>
          <p:cNvSpPr txBox="1"/>
          <p:nvPr/>
        </p:nvSpPr>
        <p:spPr>
          <a:xfrm>
            <a:off x="158259" y="1042489"/>
            <a:ext cx="4252831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000"/>
            </a:pPr>
            <a:r>
              <a:rPr lang="en-US" sz="3200" dirty="0"/>
              <a:t>6 </a:t>
            </a:r>
            <a:r>
              <a:rPr lang="en-US" sz="3200" dirty="0" err="1"/>
              <a:t>ferite</a:t>
            </a:r>
            <a:r>
              <a:rPr lang="en-US" sz="3200" dirty="0"/>
              <a:t> da .357 magnum </a:t>
            </a:r>
            <a:r>
              <a:rPr lang="en-US" sz="3200" dirty="0" err="1"/>
              <a:t>addome</a:t>
            </a:r>
            <a:r>
              <a:rPr lang="en-US" sz="3200" dirty="0"/>
              <a:t> </a:t>
            </a:r>
            <a:r>
              <a:rPr lang="en-US" sz="3200" dirty="0">
                <a:sym typeface="Wingdings" panose="05000000000000000000" pitchFamily="2" charset="2"/>
              </a:rPr>
              <a:t> </a:t>
            </a:r>
            <a:r>
              <a:rPr lang="en-US" sz="3200" dirty="0" err="1">
                <a:sym typeface="Wingdings" panose="05000000000000000000" pitchFamily="2" charset="2"/>
              </a:rPr>
              <a:t>lesioni</a:t>
            </a:r>
            <a:r>
              <a:rPr lang="en-US" sz="3200" dirty="0">
                <a:sym typeface="Wingdings" panose="05000000000000000000" pitchFamily="2" charset="2"/>
              </a:rPr>
              <a:t> coda pancreas, </a:t>
            </a:r>
            <a:r>
              <a:rPr lang="en-US" sz="3200" dirty="0" err="1">
                <a:sym typeface="Wingdings" panose="05000000000000000000" pitchFamily="2" charset="2"/>
              </a:rPr>
              <a:t>stomaco</a:t>
            </a:r>
            <a:r>
              <a:rPr lang="en-US" sz="3200" dirty="0">
                <a:sym typeface="Wingdings" panose="05000000000000000000" pitchFamily="2" charset="2"/>
              </a:rPr>
              <a:t>, multiple </a:t>
            </a:r>
            <a:r>
              <a:rPr lang="en-US" sz="3200" dirty="0" err="1">
                <a:sym typeface="Wingdings" panose="05000000000000000000" pitchFamily="2" charset="2"/>
              </a:rPr>
              <a:t>anse</a:t>
            </a:r>
            <a:r>
              <a:rPr lang="en-US" sz="3200" dirty="0">
                <a:sym typeface="Wingdings" panose="05000000000000000000" pitchFamily="2" charset="2"/>
              </a:rPr>
              <a:t> </a:t>
            </a:r>
            <a:r>
              <a:rPr lang="en-US" sz="3200" dirty="0" err="1">
                <a:sym typeface="Wingdings" panose="05000000000000000000" pitchFamily="2" charset="2"/>
              </a:rPr>
              <a:t>intestinali</a:t>
            </a:r>
            <a:r>
              <a:rPr lang="en-US" sz="3200" dirty="0">
                <a:sym typeface="Wingdings" panose="05000000000000000000" pitchFamily="2" charset="2"/>
              </a:rPr>
              <a:t> </a:t>
            </a:r>
          </a:p>
          <a:p>
            <a:pPr>
              <a:defRPr sz="2000"/>
            </a:pPr>
            <a:endParaRPr lang="en-US" sz="3200" dirty="0">
              <a:sym typeface="Wingdings" panose="05000000000000000000" pitchFamily="2" charset="2"/>
            </a:endParaRPr>
          </a:p>
          <a:p>
            <a:pPr>
              <a:defRPr sz="2000"/>
            </a:pPr>
            <a:r>
              <a:rPr lang="en-US" sz="3200" dirty="0" err="1">
                <a:sym typeface="Wingdings" panose="05000000000000000000" pitchFamily="2" charset="2"/>
              </a:rPr>
              <a:t>splenopancreasectomia</a:t>
            </a:r>
            <a:r>
              <a:rPr lang="en-US" sz="3200" dirty="0">
                <a:sym typeface="Wingdings" panose="05000000000000000000" pitchFamily="2" charset="2"/>
              </a:rPr>
              <a:t> </a:t>
            </a:r>
            <a:r>
              <a:rPr lang="en-US" sz="3200" dirty="0" err="1">
                <a:sym typeface="Wingdings" panose="05000000000000000000" pitchFamily="2" charset="2"/>
              </a:rPr>
              <a:t>distale</a:t>
            </a:r>
            <a:r>
              <a:rPr lang="en-US" sz="3200" dirty="0">
                <a:sym typeface="Wingdings" panose="05000000000000000000" pitchFamily="2" charset="2"/>
              </a:rPr>
              <a:t> + </a:t>
            </a:r>
            <a:r>
              <a:rPr lang="en-US" sz="3200" dirty="0" err="1">
                <a:sym typeface="Wingdings" panose="05000000000000000000" pitchFamily="2" charset="2"/>
              </a:rPr>
              <a:t>Billroth</a:t>
            </a:r>
            <a:r>
              <a:rPr lang="en-US" sz="3200" dirty="0">
                <a:sym typeface="Wingdings" panose="05000000000000000000" pitchFamily="2" charset="2"/>
              </a:rPr>
              <a:t> II  </a:t>
            </a:r>
            <a:br>
              <a:rPr lang="en-US" sz="3200" dirty="0">
                <a:sym typeface="Wingdings" panose="05000000000000000000" pitchFamily="2" charset="2"/>
              </a:rPr>
            </a:br>
            <a:endParaRPr lang="en-US" sz="3200" dirty="0"/>
          </a:p>
          <a:p>
            <a:pPr>
              <a:defRPr sz="2000"/>
            </a:pPr>
            <a:r>
              <a:rPr lang="en-US" sz="3200" dirty="0"/>
              <a:t>Rutledge </a:t>
            </a:r>
            <a:r>
              <a:rPr lang="en-US" sz="3200" dirty="0" err="1"/>
              <a:t>inventa</a:t>
            </a:r>
            <a:r>
              <a:rPr lang="en-US" sz="3200" dirty="0"/>
              <a:t> il Mini‑Gastric Bypass e lo </a:t>
            </a:r>
            <a:r>
              <a:rPr lang="en-US" sz="3200" dirty="0" err="1"/>
              <a:t>esegue</a:t>
            </a:r>
            <a:r>
              <a:rPr lang="en-US" sz="3200" dirty="0"/>
              <a:t> il </a:t>
            </a:r>
            <a:r>
              <a:rPr lang="en-US" sz="3200" dirty="0" err="1"/>
              <a:t>mattino</a:t>
            </a:r>
            <a:r>
              <a:rPr lang="en-US" sz="3200" dirty="0"/>
              <a:t> </a:t>
            </a:r>
            <a:r>
              <a:rPr lang="en-US" sz="3200" dirty="0" err="1"/>
              <a:t>successivo</a:t>
            </a:r>
            <a:endParaRPr lang="en-US" sz="3200" dirty="0"/>
          </a:p>
        </p:txBody>
      </p:sp>
      <p:pic>
        <p:nvPicPr>
          <p:cNvPr id="1030" name="Picture 6" descr="University of North Carolina at Chapel Hill - Wikipedia">
            <a:extLst>
              <a:ext uri="{FF2B5EF4-FFF2-40B4-BE49-F238E27FC236}">
                <a16:creationId xmlns:a16="http://schemas.microsoft.com/office/drawing/2014/main" id="{33D197B2-DD31-B96D-B784-37B254BB1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9893" y="4938177"/>
            <a:ext cx="1313848" cy="1313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s Cocaine Addictive? Side Effects, Treatments and More">
            <a:extLst>
              <a:ext uri="{FF2B5EF4-FFF2-40B4-BE49-F238E27FC236}">
                <a16:creationId xmlns:a16="http://schemas.microsoft.com/office/drawing/2014/main" id="{EACBD245-B2D4-FEDA-4AA0-6AF25409C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056" y="943839"/>
            <a:ext cx="1909546" cy="114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rrow: Down 3">
            <a:extLst>
              <a:ext uri="{FF2B5EF4-FFF2-40B4-BE49-F238E27FC236}">
                <a16:creationId xmlns:a16="http://schemas.microsoft.com/office/drawing/2014/main" id="{CCD0EC62-1141-0A2A-C66D-66FE16F9AEE2}"/>
              </a:ext>
            </a:extLst>
          </p:cNvPr>
          <p:cNvSpPr/>
          <p:nvPr/>
        </p:nvSpPr>
        <p:spPr>
          <a:xfrm>
            <a:off x="1681316" y="3073564"/>
            <a:ext cx="690225" cy="51324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2238968F-B130-BC1B-D18A-CF9535A1EBE9}"/>
              </a:ext>
            </a:extLst>
          </p:cNvPr>
          <p:cNvSpPr/>
          <p:nvPr/>
        </p:nvSpPr>
        <p:spPr>
          <a:xfrm>
            <a:off x="1681315" y="4512023"/>
            <a:ext cx="690225" cy="51324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 descr="Lightbulb with solid fill">
            <a:extLst>
              <a:ext uri="{FF2B5EF4-FFF2-40B4-BE49-F238E27FC236}">
                <a16:creationId xmlns:a16="http://schemas.microsoft.com/office/drawing/2014/main" id="{EE2732DD-D15D-F432-1766-F711B7F8BE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321939" y="4642355"/>
            <a:ext cx="914400" cy="914400"/>
          </a:xfrm>
          <a:prstGeom prst="rect">
            <a:avLst/>
          </a:prstGeom>
        </p:spPr>
      </p:pic>
      <p:pic>
        <p:nvPicPr>
          <p:cNvPr id="9" name="Picture 4" descr="Portrait of Laughing Fat Female Nurse 46154419 Stock Photo at Vecteezy">
            <a:extLst>
              <a:ext uri="{FF2B5EF4-FFF2-40B4-BE49-F238E27FC236}">
                <a16:creationId xmlns:a16="http://schemas.microsoft.com/office/drawing/2014/main" id="{65187E8B-FEB0-43EF-5629-02D34227F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723" y="5362514"/>
            <a:ext cx="998029" cy="1495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104002-C07E-B8E2-8568-820A78F16F4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82844" y="6385374"/>
            <a:ext cx="1330685" cy="39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2593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82FBD73-4964-AF98-BD0E-B0B3ECBD8BC8}"/>
              </a:ext>
            </a:extLst>
          </p:cNvPr>
          <p:cNvSpPr/>
          <p:nvPr/>
        </p:nvSpPr>
        <p:spPr>
          <a:xfrm>
            <a:off x="7943353" y="0"/>
            <a:ext cx="299764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4715" y="1413364"/>
            <a:ext cx="4526280" cy="1920638"/>
          </a:xfrm>
        </p:spPr>
        <p:txBody>
          <a:bodyPr/>
          <a:lstStyle/>
          <a:p>
            <a:r>
              <a:rPr lang="it-IT" dirty="0">
                <a:solidFill>
                  <a:srgbClr val="1775D3"/>
                </a:solidFill>
              </a:rPr>
              <a:t>Grazie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C75776-9871-95C8-EB84-694E210F9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2983" y="2552227"/>
            <a:ext cx="1716024" cy="17160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A0F391-6F46-AA42-1346-5094B32F22FC}"/>
              </a:ext>
            </a:extLst>
          </p:cNvPr>
          <p:cNvSpPr txBox="1"/>
          <p:nvPr/>
        </p:nvSpPr>
        <p:spPr>
          <a:xfrm>
            <a:off x="6773423" y="3529587"/>
            <a:ext cx="329883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lang="en-US" sz="1400" dirty="0">
                <a:solidFill>
                  <a:prstClr val="black"/>
                </a:solidFill>
                <a:latin typeface="Calibri"/>
              </a:rPr>
              <a:t>@FMCarrano</a:t>
            </a:r>
          </a:p>
          <a:p>
            <a:pPr defTabSz="457200"/>
            <a:endParaRPr lang="en-US" sz="1400" dirty="0">
              <a:solidFill>
                <a:prstClr val="black"/>
              </a:solidFill>
              <a:latin typeface="Calibri"/>
            </a:endParaRPr>
          </a:p>
          <a:p>
            <a:pPr defTabSz="457200"/>
            <a:r>
              <a:rPr lang="en-US" sz="1400" dirty="0">
                <a:solidFill>
                  <a:prstClr val="black"/>
                </a:solidFill>
                <a:latin typeface="Calibri"/>
              </a:rPr>
              <a:t>https://www.linkedin.com/in/Dr-Carrano</a:t>
            </a:r>
          </a:p>
        </p:txBody>
      </p:sp>
      <p:pic>
        <p:nvPicPr>
          <p:cNvPr id="5" name="Picture 4" descr="LinkedIn - App su Google Play">
            <a:extLst>
              <a:ext uri="{FF2B5EF4-FFF2-40B4-BE49-F238E27FC236}">
                <a16:creationId xmlns:a16="http://schemas.microsoft.com/office/drawing/2014/main" id="{F417A930-DFB4-7354-6A29-5140C7640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432" y="3985041"/>
            <a:ext cx="149991" cy="149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6FCA19-DB5F-15B6-0834-35720E4D3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3432" y="3584526"/>
            <a:ext cx="149991" cy="14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5455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 MGB/OAGB. b Old Mason’s loop bypass. c Billroth II">
            <a:extLst>
              <a:ext uri="{FF2B5EF4-FFF2-40B4-BE49-F238E27FC236}">
                <a16:creationId xmlns:a16="http://schemas.microsoft.com/office/drawing/2014/main" id="{5A37950B-62AB-E7E1-1F49-31C1A6D6E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180" y="708183"/>
            <a:ext cx="9173669" cy="521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60658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D7D301-EA2D-5AAD-A88A-781AA4C86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106" y="177633"/>
            <a:ext cx="8515788" cy="650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2170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1501817-6205-AA4A-71DA-A942FF1D1214}"/>
              </a:ext>
            </a:extLst>
          </p:cNvPr>
          <p:cNvSpPr txBox="1"/>
          <p:nvPr/>
        </p:nvSpPr>
        <p:spPr>
          <a:xfrm>
            <a:off x="3048802" y="2831242"/>
            <a:ext cx="60976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1. Mini gastric bypass (MGB)</a:t>
            </a:r>
          </a:p>
          <a:p>
            <a:r>
              <a:rPr lang="en-US" dirty="0"/>
              <a:t>2. One anastomosis gastric bypass (OAGB)</a:t>
            </a:r>
          </a:p>
          <a:p>
            <a:r>
              <a:rPr lang="en-US" dirty="0"/>
              <a:t>3. Omega loop gastric bypass (OLGB)</a:t>
            </a:r>
          </a:p>
          <a:p>
            <a:r>
              <a:rPr lang="en-US" dirty="0"/>
              <a:t>4. Single anastomosis gastric bypass (SAGB)</a:t>
            </a:r>
          </a:p>
        </p:txBody>
      </p:sp>
    </p:spTree>
    <p:extLst>
      <p:ext uri="{BB962C8B-B14F-4D97-AF65-F5344CB8AC3E}">
        <p14:creationId xmlns:p14="http://schemas.microsoft.com/office/powerpoint/2010/main" val="24188827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onversion of Sleeve Gastrectomy to OAGB : Bariatric Times">
            <a:extLst>
              <a:ext uri="{FF2B5EF4-FFF2-40B4-BE49-F238E27FC236}">
                <a16:creationId xmlns:a16="http://schemas.microsoft.com/office/drawing/2014/main" id="{AD5B761D-F47D-3BAC-29CD-865B077DD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476" y="2571750"/>
            <a:ext cx="5650523" cy="317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Laparoscopic One Anastomosis Gastric Bypass: History of the Procedure  Surgical Technique and Outcomes | SpringerLink">
            <a:extLst>
              <a:ext uri="{FF2B5EF4-FFF2-40B4-BE49-F238E27FC236}">
                <a16:creationId xmlns:a16="http://schemas.microsoft.com/office/drawing/2014/main" id="{5E04FCB7-3BA1-DE94-C5AE-802193888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70" y="1576754"/>
            <a:ext cx="5638638" cy="417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2160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55AC2064-FDB2-E9D8-E3BA-215CFD596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1C0F3A-EFF3-5194-F95B-FCBB860C3CF5}"/>
              </a:ext>
            </a:extLst>
          </p:cNvPr>
          <p:cNvSpPr txBox="1"/>
          <p:nvPr/>
        </p:nvSpPr>
        <p:spPr>
          <a:xfrm>
            <a:off x="4559246" y="1725351"/>
            <a:ext cx="206734" cy="400110"/>
          </a:xfrm>
          <a:prstGeom prst="rect">
            <a:avLst/>
          </a:prstGeom>
          <a:solidFill>
            <a:srgbClr val="F9F9F5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F273D"/>
                </a:solidFill>
              </a:rPr>
              <a:t>n</a:t>
            </a:r>
            <a:endParaRPr lang="en-US" dirty="0">
              <a:solidFill>
                <a:srgbClr val="0F273D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37856F-B281-96CB-E8FE-21940488D9F1}"/>
              </a:ext>
            </a:extLst>
          </p:cNvPr>
          <p:cNvSpPr/>
          <p:nvPr/>
        </p:nvSpPr>
        <p:spPr>
          <a:xfrm>
            <a:off x="5050971" y="4775200"/>
            <a:ext cx="1349829" cy="261257"/>
          </a:xfrm>
          <a:prstGeom prst="rect">
            <a:avLst/>
          </a:prstGeom>
          <a:solidFill>
            <a:srgbClr val="FAF8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299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35B0C-9C8D-1329-AA7C-260D1740C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AC5ABC-1992-4B87-41DD-951FD04E2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1706"/>
            <a:ext cx="4059469" cy="4772848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40B3FD61-A090-C3DE-A7C7-2CF47C626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2817014"/>
            <a:ext cx="8077201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Pouch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gastrica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dalla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base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della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zampa</a:t>
            </a:r>
            <a:r>
              <a:rPr kumimoji="0" lang="en-US" altLang="en-US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d’oca</a:t>
            </a:r>
            <a:r>
              <a:rPr kumimoji="0" lang="en-US" altLang="en-US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fino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sx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dell’angolo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di His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Bypass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intestinale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ansa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ante-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colica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di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digiuno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150–200 cm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distale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al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legamento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di Treitz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Anastomosi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gastro-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digiunale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ampia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parete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posteriore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della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pouch ↔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bordo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antimesenterico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del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digiuno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Configurazione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termino-laterale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con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suturatrice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lineare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da 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45 mm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513C37-4A69-E738-030E-CFB73A378005}"/>
              </a:ext>
            </a:extLst>
          </p:cNvPr>
          <p:cNvSpPr txBox="1"/>
          <p:nvPr/>
        </p:nvSpPr>
        <p:spPr>
          <a:xfrm>
            <a:off x="0" y="137888"/>
            <a:ext cx="115809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0" lang="it-IT" sz="6000" b="1" i="0" u="none" strike="noStrike" kern="1200" cap="none" spc="-5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Il Mini-</a:t>
            </a:r>
            <a:r>
              <a:rPr kumimoji="0" lang="it-IT" sz="6000" b="1" i="0" u="none" strike="noStrike" kern="1200" cap="none" spc="-50" normalizeH="0" baseline="0" noProof="0" dirty="0" err="1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Gastric</a:t>
            </a:r>
            <a:r>
              <a:rPr kumimoji="0" lang="it-IT" sz="6000" b="1" i="0" u="none" strike="noStrike" kern="1200" cap="none" spc="-5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Bypass MGB (RUTLEDGE, 1997)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15CCE6-4D46-E149-C7DC-A42298744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2844" y="6385374"/>
            <a:ext cx="1330685" cy="39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305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97A5DAC-42FA-5AD7-48DA-2E404A597E6D}"/>
              </a:ext>
            </a:extLst>
          </p:cNvPr>
          <p:cNvSpPr txBox="1"/>
          <p:nvPr/>
        </p:nvSpPr>
        <p:spPr>
          <a:xfrm>
            <a:off x="0" y="1345462"/>
            <a:ext cx="9580066" cy="4613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2000"/>
            </a:pPr>
            <a:r>
              <a:rPr lang="it-IT" sz="4000" dirty="0"/>
              <a:t>Anni ‘70‑‘80: moda “mini”, mini‑laparotomia, ecc.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2000"/>
            </a:pPr>
            <a:r>
              <a:rPr lang="it-IT" sz="4000" dirty="0"/>
              <a:t>Anni ‘90: mini‑invasivo, mini‑laparoscopia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2000"/>
            </a:pPr>
            <a:r>
              <a:rPr lang="it-IT" sz="4000" dirty="0"/>
              <a:t>MGB = versione “semplificata ”del RYGB → nome “mini”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5ED28D-8270-10F5-346D-EDDAE7F5682C}"/>
              </a:ext>
            </a:extLst>
          </p:cNvPr>
          <p:cNvSpPr txBox="1"/>
          <p:nvPr/>
        </p:nvSpPr>
        <p:spPr>
          <a:xfrm>
            <a:off x="333955" y="127221"/>
            <a:ext cx="104321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it-IT" sz="6000" b="1" i="0" u="none" strike="noStrike" kern="1200" cap="none" spc="-5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Perché “Mini”‑</a:t>
            </a:r>
            <a:r>
              <a:rPr kumimoji="0" lang="it-IT" sz="6000" b="1" i="0" u="none" strike="noStrike" kern="1200" cap="none" spc="-50" normalizeH="0" baseline="0" noProof="0" dirty="0" err="1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Gastric</a:t>
            </a:r>
            <a:r>
              <a:rPr kumimoji="0" lang="it-IT" sz="6000" b="1" i="0" u="none" strike="noStrike" kern="1200" cap="none" spc="-5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Bypass?</a:t>
            </a:r>
          </a:p>
        </p:txBody>
      </p:sp>
      <p:pic>
        <p:nvPicPr>
          <p:cNvPr id="5" name="Picture 2" descr="Two retro wave vice Miami fashioned men in sunglasses. Sunset scene in  Miami of 80's. Synth wave. Nostalgia Fashion Look Book. Generative ai.  Stock Illustration | Adobe Stock">
            <a:extLst>
              <a:ext uri="{FF2B5EF4-FFF2-40B4-BE49-F238E27FC236}">
                <a16:creationId xmlns:a16="http://schemas.microsoft.com/office/drawing/2014/main" id="{D2797679-E7D0-BB7A-A7D4-4D2D749F5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7036" y="1003877"/>
            <a:ext cx="2914964" cy="194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Single incision laparoscopic surgery using conventional laparoscopic  instruments versus two-port laparoscopic surgery for adnexal lesions |  Scientific Reports">
            <a:extLst>
              <a:ext uri="{FF2B5EF4-FFF2-40B4-BE49-F238E27FC236}">
                <a16:creationId xmlns:a16="http://schemas.microsoft.com/office/drawing/2014/main" id="{F1FA8B30-BE0D-CBBA-6561-A4F500497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7036" y="3211431"/>
            <a:ext cx="2914964" cy="291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A80FF37-23F6-F4C3-188C-741830ED5D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2844" y="6385374"/>
            <a:ext cx="1330685" cy="39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400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04A66D-4774-F4B0-AEDE-FBF7F34F3CDA}"/>
              </a:ext>
            </a:extLst>
          </p:cNvPr>
          <p:cNvSpPr txBox="1"/>
          <p:nvPr/>
        </p:nvSpPr>
        <p:spPr>
          <a:xfrm>
            <a:off x="874978" y="2608745"/>
            <a:ext cx="11017352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 sz="2000"/>
            </a:pPr>
            <a:r>
              <a:rPr lang="en-US" sz="2800" dirty="0"/>
              <a:t>1997 – </a:t>
            </a:r>
            <a:r>
              <a:rPr lang="en-US" sz="2800" dirty="0" err="1"/>
              <a:t>Concezione</a:t>
            </a:r>
            <a:r>
              <a:rPr lang="en-US" sz="2800" dirty="0"/>
              <a:t> Mini‑Gastric Bypass (MGB) da R. Rutledge</a:t>
            </a:r>
          </a:p>
          <a:p>
            <a:pPr>
              <a:lnSpc>
                <a:spcPct val="150000"/>
              </a:lnSpc>
              <a:defRPr sz="2000"/>
            </a:pPr>
            <a:r>
              <a:rPr lang="en-US" sz="2800" dirty="0"/>
              <a:t>2001 – Prima </a:t>
            </a:r>
            <a:r>
              <a:rPr lang="en-US" sz="2800" dirty="0" err="1"/>
              <a:t>casistica</a:t>
            </a:r>
            <a:r>
              <a:rPr lang="en-US" sz="2800" dirty="0"/>
              <a:t> MGB (1 274 </a:t>
            </a:r>
            <a:r>
              <a:rPr lang="en-US" sz="2800" dirty="0" err="1"/>
              <a:t>pazienti</a:t>
            </a:r>
            <a:r>
              <a:rPr lang="en-US" sz="2800" dirty="0"/>
              <a:t>) </a:t>
            </a:r>
            <a:r>
              <a:rPr lang="en-US" sz="2800" dirty="0" err="1"/>
              <a:t>pubblicata</a:t>
            </a:r>
            <a:r>
              <a:rPr lang="en-US" sz="2800" dirty="0"/>
              <a:t> </a:t>
            </a:r>
            <a:r>
              <a:rPr lang="en-US" sz="2800" dirty="0" err="1"/>
              <a:t>su</a:t>
            </a:r>
            <a:r>
              <a:rPr lang="en-US" sz="2800" dirty="0"/>
              <a:t> Obesity Surgery</a:t>
            </a:r>
          </a:p>
          <a:p>
            <a:pPr>
              <a:lnSpc>
                <a:spcPct val="150000"/>
              </a:lnSpc>
              <a:defRPr sz="2000"/>
            </a:pPr>
            <a:r>
              <a:rPr lang="en-US" sz="2800" dirty="0"/>
              <a:t>2002 – Prof. Carbajo </a:t>
            </a:r>
            <a:r>
              <a:rPr lang="en-US" sz="2800" dirty="0" err="1"/>
              <a:t>modifica</a:t>
            </a:r>
            <a:r>
              <a:rPr lang="en-US" sz="2800" dirty="0"/>
              <a:t> il MGB → </a:t>
            </a:r>
            <a:r>
              <a:rPr lang="en-US" sz="2800" dirty="0" err="1"/>
              <a:t>nasce</a:t>
            </a:r>
            <a:r>
              <a:rPr lang="en-US" sz="2800" dirty="0"/>
              <a:t> </a:t>
            </a:r>
            <a:r>
              <a:rPr lang="en-US" sz="2800" dirty="0" err="1"/>
              <a:t>l’OAGB</a:t>
            </a:r>
            <a:endParaRPr lang="en-US" sz="2800" dirty="0"/>
          </a:p>
          <a:p>
            <a:pPr>
              <a:lnSpc>
                <a:spcPct val="150000"/>
              </a:lnSpc>
              <a:defRPr sz="2000"/>
            </a:pP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00041D-F39C-4D6B-8519-1C520B91AFBC}"/>
              </a:ext>
            </a:extLst>
          </p:cNvPr>
          <p:cNvSpPr txBox="1"/>
          <p:nvPr/>
        </p:nvSpPr>
        <p:spPr>
          <a:xfrm>
            <a:off x="798286" y="389613"/>
            <a:ext cx="89117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it-IT" sz="6000" b="1" i="0" u="none" strike="noStrike" kern="1200" cap="none" spc="-5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Timeline OAGB</a:t>
            </a:r>
            <a:endParaRPr lang="en-US" dirty="0"/>
          </a:p>
        </p:txBody>
      </p:sp>
      <p:pic>
        <p:nvPicPr>
          <p:cNvPr id="1028" name="Picture 4" descr="Map of Spain icon, flat style 15211586 Vector Art at Vecteezy">
            <a:extLst>
              <a:ext uri="{FF2B5EF4-FFF2-40B4-BE49-F238E27FC236}">
                <a16:creationId xmlns:a16="http://schemas.microsoft.com/office/drawing/2014/main" id="{76CE9ADC-CB56-9AA5-5186-342B9D631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491" y="3904925"/>
            <a:ext cx="727544" cy="72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923528-FF53-DAA1-B3F0-D3B66EA07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9680" y="2459775"/>
            <a:ext cx="643187" cy="7562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F74F42-9EC9-C76B-856F-926BDA0FE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2844" y="6385374"/>
            <a:ext cx="1330685" cy="39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526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CF35B88-4904-ACA4-9F22-B747837A1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5984" y="1822191"/>
            <a:ext cx="4464279" cy="5035809"/>
          </a:xfrm>
          <a:prstGeom prst="rect">
            <a:avLst/>
          </a:prstGeom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EB9297BA-CDCB-F921-A2B2-48892F700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37" y="2666174"/>
            <a:ext cx="8688302" cy="3347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Configurazione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latero-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laterale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tra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pouch e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ansa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digiunale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Sutura “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anti-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reflusso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” di 5–6 cm: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avvicina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il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margine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mesenterico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del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digiuno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alla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parete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laterale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della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pouch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Enterotomia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nel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tratto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distale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della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pouch e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sul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bordo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antimesenterico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dell’ansa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Gastro-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digiunostomia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latero-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laterale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865B9F-B96E-FAE1-2408-B791F0817E14}"/>
              </a:ext>
            </a:extLst>
          </p:cNvPr>
          <p:cNvSpPr txBox="1"/>
          <p:nvPr/>
        </p:nvSpPr>
        <p:spPr>
          <a:xfrm>
            <a:off x="101737" y="241862"/>
            <a:ext cx="115809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it-IT" sz="6000" b="1" i="0" u="none" strike="noStrike" kern="1200" cap="none" spc="-5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La variante OAGB (</a:t>
            </a:r>
            <a:r>
              <a:rPr kumimoji="0" lang="it-IT" sz="6000" b="1" i="0" u="none" strike="noStrike" kern="1200" cap="none" spc="-50" normalizeH="0" baseline="0" noProof="0" dirty="0" err="1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Carbajo</a:t>
            </a:r>
            <a:r>
              <a:rPr kumimoji="0" lang="it-IT" sz="6000" b="1" i="0" u="none" strike="noStrike" kern="1200" cap="none" spc="-5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, 2002)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F054CA-CA6D-A2ED-BD50-3F42E8D3E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2844" y="6385374"/>
            <a:ext cx="1330685" cy="39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861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A30A3B-B754-C3D7-1FA5-614064B05D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626D80-6146-4352-A0B4-14EB55E62E52}"/>
              </a:ext>
            </a:extLst>
          </p:cNvPr>
          <p:cNvSpPr txBox="1"/>
          <p:nvPr/>
        </p:nvSpPr>
        <p:spPr>
          <a:xfrm>
            <a:off x="798286" y="1868826"/>
            <a:ext cx="11017352" cy="3903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 sz="2000"/>
            </a:pPr>
            <a:r>
              <a:rPr lang="en-US" sz="2800" dirty="0"/>
              <a:t>2005 – Serie </a:t>
            </a:r>
            <a:r>
              <a:rPr lang="en-US" sz="2800" dirty="0" err="1"/>
              <a:t>laparoscopica</a:t>
            </a:r>
            <a:r>
              <a:rPr lang="en-US" sz="2800" dirty="0"/>
              <a:t> OAGB (209 </a:t>
            </a:r>
            <a:r>
              <a:rPr lang="en-US" sz="2800" dirty="0" err="1"/>
              <a:t>pz</a:t>
            </a:r>
            <a:r>
              <a:rPr lang="en-US" sz="2800" dirty="0"/>
              <a:t>) + </a:t>
            </a:r>
            <a:r>
              <a:rPr lang="en-US" sz="2800" dirty="0" err="1"/>
              <a:t>risultati</a:t>
            </a:r>
            <a:r>
              <a:rPr lang="en-US" sz="2800" dirty="0"/>
              <a:t> 2 410 MGB (6 anni)</a:t>
            </a:r>
          </a:p>
          <a:p>
            <a:pPr>
              <a:lnSpc>
                <a:spcPct val="150000"/>
              </a:lnSpc>
              <a:defRPr sz="2000"/>
            </a:pPr>
            <a:r>
              <a:rPr lang="en-US" sz="2800" dirty="0"/>
              <a:t>2015 – MGB Conclave New Delhi e </a:t>
            </a:r>
            <a:r>
              <a:rPr lang="en-US" sz="2800" dirty="0" err="1"/>
              <a:t>nascita</a:t>
            </a:r>
            <a:r>
              <a:rPr lang="en-US" sz="2800" dirty="0"/>
              <a:t> MGB‑OAGB International Club </a:t>
            </a:r>
          </a:p>
          <a:p>
            <a:pPr>
              <a:lnSpc>
                <a:spcPct val="150000"/>
              </a:lnSpc>
              <a:defRPr sz="2000"/>
            </a:pPr>
            <a:r>
              <a:rPr lang="en-US" sz="2800" dirty="0"/>
              <a:t>2018 – IFSO Position statement</a:t>
            </a:r>
          </a:p>
          <a:p>
            <a:pPr>
              <a:lnSpc>
                <a:spcPct val="150000"/>
              </a:lnSpc>
              <a:defRPr sz="2000"/>
            </a:pPr>
            <a:r>
              <a:rPr lang="en-US" sz="2800" dirty="0"/>
              <a:t>2021 – IFSO Position statement - update</a:t>
            </a:r>
          </a:p>
          <a:p>
            <a:pPr>
              <a:lnSpc>
                <a:spcPct val="150000"/>
              </a:lnSpc>
              <a:defRPr sz="2000"/>
            </a:pPr>
            <a:r>
              <a:rPr lang="en-US" sz="2800" dirty="0"/>
              <a:t>2023 – </a:t>
            </a:r>
            <a:r>
              <a:rPr lang="en-US" sz="2800" dirty="0" err="1"/>
              <a:t>Approvazione</a:t>
            </a:r>
            <a:r>
              <a:rPr lang="en-US" sz="2800" dirty="0"/>
              <a:t> ASMBS</a:t>
            </a:r>
          </a:p>
          <a:p>
            <a:pPr>
              <a:lnSpc>
                <a:spcPct val="150000"/>
              </a:lnSpc>
              <a:defRPr sz="2000"/>
            </a:pP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EA1599-DB23-5446-BCFC-F4B13A46289B}"/>
              </a:ext>
            </a:extLst>
          </p:cNvPr>
          <p:cNvSpPr txBox="1"/>
          <p:nvPr/>
        </p:nvSpPr>
        <p:spPr>
          <a:xfrm>
            <a:off x="798286" y="389613"/>
            <a:ext cx="89117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it-IT" sz="6000" b="1" i="0" u="none" strike="noStrike" kern="1200" cap="none" spc="-5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Timeline OAGB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94FEF6-CC26-34AB-CF87-0CB1C2E03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9832" y="4560343"/>
            <a:ext cx="524124" cy="524124"/>
          </a:xfrm>
          <a:prstGeom prst="rect">
            <a:avLst/>
          </a:prstGeom>
        </p:spPr>
      </p:pic>
      <p:pic>
        <p:nvPicPr>
          <p:cNvPr id="7" name="Graphic 6" descr="Earth globe: Americas with solid fill">
            <a:extLst>
              <a:ext uri="{FF2B5EF4-FFF2-40B4-BE49-F238E27FC236}">
                <a16:creationId xmlns:a16="http://schemas.microsoft.com/office/drawing/2014/main" id="{D3A5CCCA-BF86-AE9E-B198-E0EA58A516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55685" y="3892550"/>
            <a:ext cx="667793" cy="667793"/>
          </a:xfrm>
          <a:prstGeom prst="rect">
            <a:avLst/>
          </a:prstGeom>
        </p:spPr>
      </p:pic>
      <p:pic>
        <p:nvPicPr>
          <p:cNvPr id="9" name="Graphic 8" descr="Earth globe: Africa and Europe with solid fill">
            <a:extLst>
              <a:ext uri="{FF2B5EF4-FFF2-40B4-BE49-F238E27FC236}">
                <a16:creationId xmlns:a16="http://schemas.microsoft.com/office/drawing/2014/main" id="{2CD7F1FD-4A9E-5796-34B4-78CC6FCC69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20118" y="3224756"/>
            <a:ext cx="667794" cy="6677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82473E-3D70-B7C6-2530-72586631B3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82844" y="6385374"/>
            <a:ext cx="1330685" cy="39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167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0A661A-2F52-E66D-51A2-FFBD1C86CF17}"/>
              </a:ext>
            </a:extLst>
          </p:cNvPr>
          <p:cNvSpPr txBox="1"/>
          <p:nvPr/>
        </p:nvSpPr>
        <p:spPr>
          <a:xfrm>
            <a:off x="576036" y="268963"/>
            <a:ext cx="113937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it-IT" sz="4400" b="1" i="0" u="none" strike="noStrike" kern="1200" cap="none" spc="-5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Critiche iniziali rivolte a </a:t>
            </a:r>
            <a:r>
              <a:rPr kumimoji="0" lang="it-IT" sz="4400" b="1" i="0" u="none" strike="noStrike" kern="1200" cap="none" spc="-50" normalizeH="0" baseline="0" noProof="0" dirty="0" err="1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Rutledge</a:t>
            </a:r>
            <a:r>
              <a:rPr kumimoji="0" lang="it-IT" sz="4400" b="1" i="0" u="none" strike="noStrike" kern="1200" cap="none" spc="-50" normalizeH="0" baseline="0" noProof="0" dirty="0">
                <a:ln>
                  <a:noFill/>
                </a:ln>
                <a:solidFill>
                  <a:srgbClr val="00377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(fine anni ’90)</a:t>
            </a:r>
            <a:endParaRPr lang="en-US" sz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6233FA-0838-A6BF-1488-37BF2B2C6C0D}"/>
              </a:ext>
            </a:extLst>
          </p:cNvPr>
          <p:cNvSpPr txBox="1"/>
          <p:nvPr/>
        </p:nvSpPr>
        <p:spPr>
          <a:xfrm>
            <a:off x="576036" y="1366788"/>
            <a:ext cx="9220200" cy="4753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/>
              <a:t>«Non asporti la </a:t>
            </a:r>
            <a:r>
              <a:rPr lang="it-IT" sz="2400" b="1" dirty="0"/>
              <a:t>colecisti</a:t>
            </a:r>
            <a:r>
              <a:rPr lang="it-IT" sz="2400" dirty="0"/>
              <a:t> → calcolosi post-bypass»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/>
              <a:t>«Il loop non è </a:t>
            </a:r>
            <a:r>
              <a:rPr lang="it-IT" sz="2400" b="1" dirty="0"/>
              <a:t>retro-colico / retro-gastrico</a:t>
            </a:r>
            <a:r>
              <a:rPr lang="it-IT" sz="2400" dirty="0"/>
              <a:t> → rischio reflusso»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/>
              <a:t>«È il vecchio bypass di </a:t>
            </a:r>
            <a:r>
              <a:rPr lang="it-IT" sz="2400" b="1" dirty="0"/>
              <a:t>Mason</a:t>
            </a:r>
            <a:r>
              <a:rPr lang="it-IT" sz="2400" dirty="0"/>
              <a:t> → porterà a </a:t>
            </a:r>
            <a:r>
              <a:rPr lang="it-IT" sz="2400" b="1" dirty="0"/>
              <a:t>cancro gastrico</a:t>
            </a:r>
            <a:r>
              <a:rPr lang="it-IT" sz="2400" dirty="0"/>
              <a:t>»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/>
              <a:t>«</a:t>
            </a:r>
            <a:r>
              <a:rPr lang="it-IT" sz="2400" dirty="0" err="1"/>
              <a:t>Billroth</a:t>
            </a:r>
            <a:r>
              <a:rPr lang="it-IT" sz="2400" dirty="0"/>
              <a:t> II provoca </a:t>
            </a:r>
            <a:r>
              <a:rPr lang="it-IT" sz="2400" b="1" dirty="0"/>
              <a:t>neoplasie</a:t>
            </a:r>
            <a:r>
              <a:rPr lang="it-IT" sz="2400" dirty="0"/>
              <a:t> dello stomaco»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/>
              <a:t>«</a:t>
            </a:r>
            <a:r>
              <a:rPr lang="it-IT" sz="2400" dirty="0" err="1"/>
              <a:t>Pouch</a:t>
            </a:r>
            <a:r>
              <a:rPr lang="it-IT" sz="2400" dirty="0"/>
              <a:t> e gastro-digiu­nostomia sono </a:t>
            </a:r>
            <a:r>
              <a:rPr lang="it-IT" sz="2400" b="1" dirty="0"/>
              <a:t>troppo grandi</a:t>
            </a:r>
            <a:r>
              <a:rPr lang="it-IT" sz="2400" dirty="0"/>
              <a:t> → pazienti non dimagriranno»</a:t>
            </a:r>
          </a:p>
          <a:p>
            <a:pPr>
              <a:lnSpc>
                <a:spcPct val="150000"/>
              </a:lnSpc>
            </a:pPr>
            <a:br>
              <a:rPr lang="it-IT" sz="2000" i="1" dirty="0"/>
            </a:br>
            <a:br>
              <a:rPr lang="it-IT" sz="2000" i="1" dirty="0"/>
            </a:br>
            <a:r>
              <a:rPr lang="it-IT" sz="2000" i="1" dirty="0"/>
              <a:t>(Queste obiezioni furono poi confutate dai dati clinici a lungo termine)</a:t>
            </a:r>
            <a:endParaRPr lang="it-IT" sz="2000" dirty="0"/>
          </a:p>
        </p:txBody>
      </p:sp>
      <p:pic>
        <p:nvPicPr>
          <p:cNvPr id="2050" name="Picture 2" descr="What a Mini/One Anastomosis Gastric Bypass (MGB/OAGB) Is | Obesity Surgery">
            <a:extLst>
              <a:ext uri="{FF2B5EF4-FFF2-40B4-BE49-F238E27FC236}">
                <a16:creationId xmlns:a16="http://schemas.microsoft.com/office/drawing/2014/main" id="{5A7755B8-63E6-967B-2FDE-E334538C3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825" y="1366788"/>
            <a:ext cx="2924175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FD4930-7104-BF4A-F344-E0BD80D021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2844" y="6385374"/>
            <a:ext cx="1330685" cy="39868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307948E-EBBA-C8AF-D995-DF7ECAB8F05E}"/>
              </a:ext>
            </a:extLst>
          </p:cNvPr>
          <p:cNvCxnSpPr>
            <a:cxnSpLocks/>
          </p:cNvCxnSpPr>
          <p:nvPr/>
        </p:nvCxnSpPr>
        <p:spPr>
          <a:xfrm>
            <a:off x="9496654" y="1720850"/>
            <a:ext cx="2616875" cy="296545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39D1396-08C5-43D5-0482-B855C1F84719}"/>
              </a:ext>
            </a:extLst>
          </p:cNvPr>
          <p:cNvCxnSpPr>
            <a:cxnSpLocks/>
          </p:cNvCxnSpPr>
          <p:nvPr/>
        </p:nvCxnSpPr>
        <p:spPr>
          <a:xfrm flipH="1">
            <a:off x="9613900" y="1676400"/>
            <a:ext cx="2114550" cy="300990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7166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1F5422-3863-DEBB-7359-18E0DEDC4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614" y="3266991"/>
            <a:ext cx="11074969" cy="32577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918FEB-6609-22E0-474F-01D3D3A0C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614" y="9274"/>
            <a:ext cx="11094020" cy="32577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5DBF06-8E06-D38B-73B1-5925A74C02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5346" y="6524708"/>
            <a:ext cx="1020079" cy="3056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40DE88-C737-7328-5090-43AC9569AF01}"/>
              </a:ext>
            </a:extLst>
          </p:cNvPr>
          <p:cNvSpPr txBox="1"/>
          <p:nvPr/>
        </p:nvSpPr>
        <p:spPr>
          <a:xfrm>
            <a:off x="6553200" y="6415910"/>
            <a:ext cx="1682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12 </a:t>
            </a:r>
            <a:r>
              <a:rPr lang="en-US" sz="2800" dirty="0" err="1">
                <a:solidFill>
                  <a:srgbClr val="C00000"/>
                </a:solidFill>
              </a:rPr>
              <a:t>casi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75242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4E879E6-8FFE-4154-8F2A-F7518B89B37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classica per assemblea generale aziendale</Template>
  <TotalTime>791</TotalTime>
  <Words>824</Words>
  <Application>Microsoft Office PowerPoint</Application>
  <PresentationFormat>Widescreen</PresentationFormat>
  <Paragraphs>87</Paragraphs>
  <Slides>25</Slides>
  <Notes>0</Notes>
  <HiddenSlides>5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Merriweather Sans</vt:lpstr>
      <vt:lpstr>Source Sans Pro</vt:lpstr>
      <vt:lpstr>Wingdings</vt:lpstr>
      <vt:lpstr>RetrospectVTI</vt:lpstr>
      <vt:lpstr>OAGB nel mondo… storia di un successo?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Grazie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29-30 aprile Primo Corso ACCADEMIA SICOB Direttori: M. De Luca - M.A. Zappa</dc:title>
  <dc:creator>Eliana Rispoli</dc:creator>
  <cp:lastModifiedBy>Francesco Maria Carrano</cp:lastModifiedBy>
  <cp:revision>24</cp:revision>
  <dcterms:created xsi:type="dcterms:W3CDTF">2022-02-27T17:36:31Z</dcterms:created>
  <dcterms:modified xsi:type="dcterms:W3CDTF">2025-06-26T23:35:48Z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